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1"/>
  </p:notesMasterIdLst>
  <p:sldIdLst>
    <p:sldId id="256" r:id="rId2"/>
    <p:sldId id="299" r:id="rId3"/>
    <p:sldId id="336" r:id="rId4"/>
    <p:sldId id="315" r:id="rId5"/>
    <p:sldId id="326" r:id="rId6"/>
    <p:sldId id="300" r:id="rId7"/>
    <p:sldId id="301" r:id="rId8"/>
    <p:sldId id="323" r:id="rId9"/>
    <p:sldId id="314" r:id="rId10"/>
    <p:sldId id="307" r:id="rId11"/>
    <p:sldId id="320" r:id="rId12"/>
    <p:sldId id="322" r:id="rId13"/>
    <p:sldId id="316" r:id="rId14"/>
    <p:sldId id="321" r:id="rId15"/>
    <p:sldId id="308" r:id="rId16"/>
    <p:sldId id="327" r:id="rId17"/>
    <p:sldId id="313" r:id="rId18"/>
    <p:sldId id="305" r:id="rId19"/>
    <p:sldId id="329" r:id="rId20"/>
    <p:sldId id="330" r:id="rId21"/>
    <p:sldId id="332" r:id="rId22"/>
    <p:sldId id="331" r:id="rId23"/>
    <p:sldId id="333" r:id="rId24"/>
    <p:sldId id="334" r:id="rId25"/>
    <p:sldId id="335" r:id="rId26"/>
    <p:sldId id="325" r:id="rId27"/>
    <p:sldId id="337" r:id="rId28"/>
    <p:sldId id="324" r:id="rId29"/>
    <p:sldId id="296" r:id="rId3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7288" autoAdjust="0"/>
  </p:normalViewPr>
  <p:slideViewPr>
    <p:cSldViewPr>
      <p:cViewPr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5D9BAB-E266-4CD2-B5D6-0B8AD300FA46}" type="datetimeFigureOut">
              <a:rPr lang="zh-CN" altLang="en-US" smtClean="0"/>
              <a:t>2019-08-28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F6E953-DD7C-436A-AAE9-BEA48835FD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9342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87497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b="0" dirty="0" smtClean="0">
                <a:latin typeface="宋体" pitchFamily="2" charset="-122"/>
                <a:ea typeface="宋体" pitchFamily="2" charset="-122"/>
              </a:rPr>
              <a:t>报表提交页面提供：提交、申请退回、编辑、导出</a:t>
            </a:r>
            <a:r>
              <a:rPr lang="en-US" altLang="zh-CN" b="0" dirty="0" smtClean="0">
                <a:latin typeface="宋体" pitchFamily="2" charset="-122"/>
                <a:ea typeface="宋体" pitchFamily="2" charset="-122"/>
              </a:rPr>
              <a:t>4</a:t>
            </a:r>
            <a:r>
              <a:rPr lang="zh-CN" altLang="zh-CN" b="0" dirty="0" smtClean="0">
                <a:latin typeface="宋体" pitchFamily="2" charset="-122"/>
                <a:ea typeface="宋体" pitchFamily="2" charset="-122"/>
              </a:rPr>
              <a:t>个按钮，中税协不提供申请退回按钮</a:t>
            </a:r>
            <a:r>
              <a:rPr lang="en-US" altLang="zh-CN" b="0" dirty="0" smtClean="0">
                <a:latin typeface="宋体" pitchFamily="2" charset="-122"/>
                <a:ea typeface="宋体" pitchFamily="2" charset="-122"/>
              </a:rPr>
              <a:t> </a:t>
            </a:r>
          </a:p>
          <a:p>
            <a:endParaRPr lang="en-US" altLang="zh-CN" b="0" dirty="0" smtClean="0">
              <a:latin typeface="宋体" pitchFamily="2" charset="-122"/>
              <a:ea typeface="宋体" pitchFamily="2" charset="-122"/>
            </a:endParaRPr>
          </a:p>
          <a:p>
            <a:r>
              <a:rPr lang="en-US" altLang="zh-CN" b="0" dirty="0" smtClean="0">
                <a:latin typeface="宋体" pitchFamily="2" charset="-122"/>
                <a:ea typeface="宋体" pitchFamily="2" charset="-122"/>
              </a:rPr>
              <a:t>7</a:t>
            </a:r>
            <a:r>
              <a:rPr lang="zh-CN" altLang="en-US" b="0" dirty="0" smtClean="0">
                <a:latin typeface="宋体" pitchFamily="2" charset="-122"/>
                <a:ea typeface="宋体" pitchFamily="2" charset="-122"/>
              </a:rPr>
              <a:t>个表样：党员数量变化情况（表</a:t>
            </a:r>
            <a:r>
              <a:rPr lang="en-US" altLang="zh-CN" b="0" dirty="0" smtClean="0"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en-US" b="0" dirty="0" smtClean="0">
                <a:latin typeface="宋体" pitchFamily="2" charset="-122"/>
                <a:ea typeface="宋体" pitchFamily="2" charset="-122"/>
              </a:rPr>
              <a:t>）、党员基本情况（表</a:t>
            </a:r>
            <a:r>
              <a:rPr lang="en-US" altLang="zh-CN" b="0" dirty="0" smtClean="0"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en-US" b="0" dirty="0" smtClean="0">
                <a:latin typeface="宋体" pitchFamily="2" charset="-122"/>
                <a:ea typeface="宋体" pitchFamily="2" charset="-122"/>
              </a:rPr>
              <a:t>）、党的基层组织数量情况（表</a:t>
            </a:r>
            <a:r>
              <a:rPr lang="en-US" altLang="zh-CN" b="0" dirty="0" smtClean="0">
                <a:latin typeface="宋体" pitchFamily="2" charset="-122"/>
                <a:ea typeface="宋体" pitchFamily="2" charset="-122"/>
              </a:rPr>
              <a:t>3</a:t>
            </a:r>
            <a:r>
              <a:rPr lang="zh-CN" altLang="en-US" b="0" dirty="0" smtClean="0">
                <a:latin typeface="宋体" pitchFamily="2" charset="-122"/>
                <a:ea typeface="宋体" pitchFamily="2" charset="-122"/>
              </a:rPr>
              <a:t>）、</a:t>
            </a:r>
            <a:r>
              <a:rPr lang="zh-CN" altLang="en-US" b="0" dirty="0" smtClean="0"/>
              <a:t>选派党建工作指导员情况（表</a:t>
            </a:r>
            <a:r>
              <a:rPr lang="en-US" altLang="zh-CN" b="0" dirty="0" smtClean="0"/>
              <a:t>4</a:t>
            </a:r>
            <a:r>
              <a:rPr lang="zh-CN" altLang="en-US" b="0" dirty="0" smtClean="0"/>
              <a:t>）、</a:t>
            </a:r>
            <a:r>
              <a:rPr lang="zh-CN" altLang="en-US" b="0" dirty="0" smtClean="0">
                <a:latin typeface="宋体" pitchFamily="2" charset="-122"/>
                <a:ea typeface="宋体" pitchFamily="2" charset="-122"/>
              </a:rPr>
              <a:t>党务工作者和党员培训情况（表</a:t>
            </a:r>
            <a:r>
              <a:rPr lang="en-US" altLang="zh-CN" b="0" dirty="0" smtClean="0">
                <a:latin typeface="宋体" pitchFamily="2" charset="-122"/>
                <a:ea typeface="宋体" pitchFamily="2" charset="-122"/>
              </a:rPr>
              <a:t>5</a:t>
            </a:r>
            <a:r>
              <a:rPr lang="zh-CN" altLang="en-US" b="0" dirty="0" smtClean="0">
                <a:latin typeface="宋体" pitchFamily="2" charset="-122"/>
                <a:ea typeface="宋体" pitchFamily="2" charset="-122"/>
              </a:rPr>
              <a:t>）、党内表彰情况（表</a:t>
            </a:r>
            <a:r>
              <a:rPr lang="en-US" altLang="zh-CN" b="0" dirty="0" smtClean="0">
                <a:latin typeface="宋体" pitchFamily="2" charset="-122"/>
                <a:ea typeface="宋体" pitchFamily="2" charset="-122"/>
              </a:rPr>
              <a:t>6</a:t>
            </a:r>
            <a:r>
              <a:rPr lang="zh-CN" altLang="en-US" b="0" dirty="0" smtClean="0">
                <a:latin typeface="宋体" pitchFamily="2" charset="-122"/>
                <a:ea typeface="宋体" pitchFamily="2" charset="-122"/>
              </a:rPr>
              <a:t>）、党代表、人大代表、政协委员情况（表</a:t>
            </a:r>
            <a:r>
              <a:rPr lang="en-US" altLang="zh-CN" b="0" dirty="0" smtClean="0">
                <a:latin typeface="宋体" pitchFamily="2" charset="-122"/>
                <a:ea typeface="宋体" pitchFamily="2" charset="-122"/>
              </a:rPr>
              <a:t>7</a:t>
            </a:r>
            <a:r>
              <a:rPr lang="zh-CN" altLang="en-US" b="0" dirty="0" smtClean="0">
                <a:latin typeface="宋体" pitchFamily="2" charset="-122"/>
                <a:ea typeface="宋体" pitchFamily="2" charset="-122"/>
              </a:rPr>
              <a:t>）</a:t>
            </a:r>
            <a:endParaRPr lang="en-US" altLang="zh-CN" b="0" dirty="0" smtClean="0">
              <a:latin typeface="宋体" pitchFamily="2" charset="-122"/>
              <a:ea typeface="宋体" pitchFamily="2" charset="-122"/>
            </a:endParaRPr>
          </a:p>
          <a:p>
            <a:endParaRPr lang="en-US" altLang="zh-CN" b="0" dirty="0" smtClean="0">
              <a:latin typeface="宋体" pitchFamily="2" charset="-122"/>
              <a:ea typeface="宋体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 smtClean="0">
                <a:latin typeface="宋体" pitchFamily="2" charset="-122"/>
                <a:ea typeface="宋体" pitchFamily="2" charset="-122"/>
              </a:rPr>
              <a:t>只能填写表</a:t>
            </a:r>
            <a:r>
              <a:rPr lang="en-US" altLang="zh-CN" sz="1200" dirty="0" smtClean="0"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en-US" sz="1200" dirty="0" smtClean="0">
                <a:latin typeface="宋体" pitchFamily="2" charset="-122"/>
                <a:ea typeface="宋体" pitchFamily="2" charset="-122"/>
              </a:rPr>
              <a:t>，其他表只能查看；提交后的报表，状态为待审核，此时可以申请退回；</a:t>
            </a:r>
            <a:endParaRPr lang="en-US" altLang="zh-CN" sz="1200" dirty="0" smtClean="0">
              <a:latin typeface="宋体" pitchFamily="2" charset="-122"/>
              <a:ea typeface="宋体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 smtClean="0">
                <a:latin typeface="宋体" pitchFamily="2" charset="-122"/>
                <a:ea typeface="宋体" pitchFamily="2" charset="-122"/>
              </a:rPr>
              <a:t>在派出机构或者地方税协的党建报表管理可以查看该条记录，可进行审核通过和退回操作</a:t>
            </a:r>
            <a:endParaRPr lang="en-US" altLang="zh-CN" sz="1200" dirty="0" smtClean="0">
              <a:latin typeface="宋体" pitchFamily="2" charset="-122"/>
              <a:ea typeface="宋体" pitchFamily="2" charset="-122"/>
            </a:endParaRPr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78211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78211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页面提供查询、清空、导出、批量通过四个功能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19517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19517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地方税协报表汇总页面提供：提交、申请退回、导出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个按钮</a:t>
            </a: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中税协报表汇总页面提供：汇总、导出。</a:t>
            </a: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提交：地方税协连同自己党建情况一同汇总提交至中税协。中税协汇总自己连同各地方税协汇总上来的党建情况。</a:t>
            </a:r>
          </a:p>
          <a:p>
            <a:r>
              <a:rPr lang="zh-CN" altLang="zh-CN" sz="1200" strike="sng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申请退回：地方税协对于已经提交的汇总报表，可以进行申请退回，退回申请提交之后，报表状态变为已提交，中税协可以进行退回。地方税协汇总表状态为“已提交”时，可以申请退回！其他状态不可以申请退回。</a:t>
            </a: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导出：汇总成功的报表才可进行导出操作。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19517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8344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8344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8344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8344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834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87497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8344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8344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8344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92427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92427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aseline="0" dirty="0" smtClean="0"/>
              <a:t>审核申请退回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5209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dirty="0" smtClean="0"/>
              <a:t>年度：文本输入框（必填，记录内查重），要求纯数字，否则提示“请输入有效年度”浮窗显示；如果输入显示部分已经存在的年度，提示：“该年度已经存在，请进行修改或者输入其它年度”，点击该提示确定按钮，清空输入框部分年度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969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9242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派出机构用户：用户名为行政区划编码，密码为</a:t>
            </a:r>
            <a:r>
              <a:rPr lang="en-US" altLang="zh-CN" dirty="0" smtClean="0"/>
              <a:t>8</a:t>
            </a:r>
            <a:r>
              <a:rPr lang="zh-CN" altLang="en-US" dirty="0" smtClean="0"/>
              <a:t>个</a:t>
            </a:r>
            <a:r>
              <a:rPr lang="en-US" altLang="zh-CN" dirty="0" smtClean="0"/>
              <a:t>8</a:t>
            </a:r>
            <a:r>
              <a:rPr lang="zh-CN" altLang="en-US" dirty="0" smtClean="0"/>
              <a:t>。 如山东省济南市的派出机构为济南市注册税务师行业党委，行政区划编码为</a:t>
            </a:r>
            <a:r>
              <a:rPr lang="en-US" altLang="zh-CN" dirty="0" smtClean="0"/>
              <a:t>370100</a:t>
            </a:r>
            <a:r>
              <a:rPr lang="zh-CN" altLang="en-US" dirty="0" smtClean="0"/>
              <a:t>，则用户名为</a:t>
            </a:r>
            <a:r>
              <a:rPr lang="en-US" altLang="zh-CN" dirty="0" smtClean="0"/>
              <a:t>370100</a:t>
            </a:r>
            <a:r>
              <a:rPr lang="zh-CN" altLang="en-US" dirty="0" smtClean="0"/>
              <a:t>， 密码为</a:t>
            </a:r>
            <a:r>
              <a:rPr lang="en-US" altLang="zh-CN" dirty="0" smtClean="0"/>
              <a:t>8</a:t>
            </a:r>
            <a:r>
              <a:rPr lang="zh-CN" altLang="en-US" dirty="0" smtClean="0"/>
              <a:t>个</a:t>
            </a:r>
            <a:r>
              <a:rPr lang="en-US" altLang="zh-CN" dirty="0" smtClean="0"/>
              <a:t>8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56685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sz="1200" dirty="0" smtClean="0">
                <a:latin typeface="宋体" pitchFamily="2" charset="-122"/>
                <a:ea typeface="宋体" pitchFamily="2" charset="-122"/>
              </a:rPr>
              <a:t>页面提供保存、提交、编辑</a:t>
            </a:r>
            <a:r>
              <a:rPr lang="en-US" altLang="zh-CN" sz="1200" dirty="0" smtClean="0">
                <a:latin typeface="宋体" pitchFamily="2" charset="-122"/>
                <a:ea typeface="宋体" pitchFamily="2" charset="-122"/>
              </a:rPr>
              <a:t>3</a:t>
            </a:r>
            <a:r>
              <a:rPr lang="zh-CN" altLang="zh-CN" sz="1200" dirty="0" smtClean="0">
                <a:latin typeface="宋体" pitchFamily="2" charset="-122"/>
                <a:ea typeface="宋体" pitchFamily="2" charset="-122"/>
              </a:rPr>
              <a:t>个按钮；</a:t>
            </a:r>
          </a:p>
          <a:p>
            <a:r>
              <a:rPr lang="zh-CN" altLang="zh-CN" sz="1200" dirty="0" smtClean="0">
                <a:latin typeface="宋体" pitchFamily="2" charset="-122"/>
                <a:ea typeface="宋体" pitchFamily="2" charset="-122"/>
              </a:rPr>
              <a:t>如果填报表（待审核、审核通过、申请退回待审核、审核通过（退回驳回））已经提交编辑按钮置灰不可点击</a:t>
            </a:r>
            <a:endParaRPr lang="en-US" altLang="zh-CN" sz="1200" dirty="0" smtClean="0">
              <a:latin typeface="宋体" pitchFamily="2" charset="-122"/>
              <a:ea typeface="宋体" pitchFamily="2" charset="-122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9242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78211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78211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6E953-DD7C-436A-AAE9-BEA48835FD8C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7821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173157"/>
            <a:ext cx="77724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A2D-E8F0-4C8A-B534-9A19146D21FE}" type="datetimeFigureOut">
              <a:rPr lang="zh-CN" altLang="en-US" smtClean="0"/>
              <a:pPr/>
              <a:t>2019-08-28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E3A2F-98B1-4568-A52A-12780D47CA5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01024" y="642918"/>
            <a:ext cx="785818" cy="4572032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42922" y="541340"/>
            <a:ext cx="6415094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072330" y="1000108"/>
            <a:ext cx="914368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A2D-E8F0-4C8A-B534-9A19146D21FE}" type="datetimeFigureOut">
              <a:rPr lang="zh-CN" altLang="en-US" smtClean="0"/>
              <a:pPr/>
              <a:t>2019-08-28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E3A2F-98B1-4568-A52A-12780D47CA5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A2D-E8F0-4C8A-B534-9A19146D21FE}" type="datetimeFigureOut">
              <a:rPr lang="zh-CN" altLang="en-US" smtClean="0"/>
              <a:pPr/>
              <a:t>2019-08-28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E3A2F-98B1-4568-A52A-12780D47CA5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43768" y="274639"/>
            <a:ext cx="1543032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61513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A2D-E8F0-4C8A-B534-9A19146D21FE}" type="datetimeFigureOut">
              <a:rPr lang="zh-CN" altLang="en-US" smtClean="0"/>
              <a:pPr/>
              <a:t>2019-08-28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E3A2F-98B1-4568-A52A-12780D47CA5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A2D-E8F0-4C8A-B534-9A19146D21FE}" type="datetimeFigureOut">
              <a:rPr lang="zh-CN" altLang="en-US" smtClean="0"/>
              <a:pPr/>
              <a:t>2019-08-28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E3A2F-98B1-4568-A52A-12780D47CA5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2924181"/>
            <a:ext cx="7772400" cy="1362075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85800" y="142874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A2D-E8F0-4C8A-B534-9A19146D21FE}" type="datetimeFigureOut">
              <a:rPr lang="zh-CN" altLang="en-US" smtClean="0"/>
              <a:pPr/>
              <a:t>2019-08-28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E3A2F-98B1-4568-A52A-12780D47CA5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A2D-E8F0-4C8A-B534-9A19146D21FE}" type="datetimeFigureOut">
              <a:rPr lang="zh-CN" altLang="en-US" smtClean="0"/>
              <a:pPr/>
              <a:t>2019-08-28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E3A2F-98B1-4568-A52A-12780D47CA5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A2D-E8F0-4C8A-B534-9A19146D21FE}" type="datetimeFigureOut">
              <a:rPr lang="zh-CN" altLang="en-US" smtClean="0"/>
              <a:pPr/>
              <a:t>2019-08-28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E3A2F-98B1-4568-A52A-12780D47CA5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A2D-E8F0-4C8A-B534-9A19146D21FE}" type="datetimeFigureOut">
              <a:rPr lang="zh-CN" altLang="en-US" smtClean="0"/>
              <a:pPr/>
              <a:t>2019-08-28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E3A2F-98B1-4568-A52A-12780D47CA5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/>
          </a:bodyPr>
          <a:lstStyle>
            <a:lvl1pPr algn="l">
              <a:defRPr sz="2800"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A2D-E8F0-4C8A-B534-9A19146D21FE}" type="datetimeFigureOut">
              <a:rPr lang="zh-CN" altLang="en-US" smtClean="0"/>
              <a:pPr/>
              <a:t>2019-08-28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E3A2F-98B1-4568-A52A-12780D47CA5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标题 1"/>
          <p:cNvSpPr txBox="1">
            <a:spLocks/>
          </p:cNvSpPr>
          <p:nvPr userDrawn="1"/>
        </p:nvSpPr>
        <p:spPr>
          <a:xfrm>
            <a:off x="467544" y="836712"/>
            <a:ext cx="8229600" cy="5400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vert="horz" rtlCol="0" anchor="ctr">
            <a:normAutofit fontScale="250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CN" altLang="en-US" dirty="0" smtClean="0"/>
              <a:t> </a:t>
            </a:r>
            <a:endParaRPr lang="zh-CN" altLang="en-US" dirty="0"/>
          </a:p>
        </p:txBody>
      </p:sp>
      <p:sp>
        <p:nvSpPr>
          <p:cNvPr id="9" name="标题 1"/>
          <p:cNvSpPr txBox="1">
            <a:spLocks/>
          </p:cNvSpPr>
          <p:nvPr userDrawn="1"/>
        </p:nvSpPr>
        <p:spPr>
          <a:xfrm>
            <a:off x="467544" y="1412776"/>
            <a:ext cx="8229600" cy="4392488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endParaRPr lang="zh-CN" altLang="en-US" dirty="0"/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6510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8867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>
        <p:tmplLst>
          <p:tmpl lvl="1">
            <p:tnLst>
              <p:par>
                <p:cTn presetID="2" presetClass="entr" presetSubtype="4" fill="hold" nodeType="click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A2D-E8F0-4C8A-B534-9A19146D21FE}" type="datetimeFigureOut">
              <a:rPr lang="zh-CN" altLang="en-US" smtClean="0"/>
              <a:pPr/>
              <a:t>2019-08-28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E3A2F-98B1-4568-A52A-12780D47CA5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0382" y="1071546"/>
            <a:ext cx="5111750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679083" y="1071546"/>
            <a:ext cx="3008313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CA2D-E8F0-4C8A-B534-9A19146D21FE}" type="datetimeFigureOut">
              <a:rPr lang="zh-CN" altLang="en-US" smtClean="0"/>
              <a:pPr/>
              <a:t>2019-08-28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E3A2F-98B1-4568-A52A-12780D47CA5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5" y="285728"/>
            <a:ext cx="8230993" cy="696626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4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09" y="4915143"/>
            <a:ext cx="2476191" cy="19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457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5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6420445"/>
            <a:ext cx="9144000" cy="4375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DCA2D-E8F0-4C8A-B534-9A19146D21FE}" type="datetimeFigureOut">
              <a:rPr lang="zh-CN" altLang="en-US" smtClean="0"/>
              <a:pPr/>
              <a:t>2019-08-28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E3A2F-98B1-4568-A52A-12780D47CA5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900" r:id="rId7"/>
    <p:sldLayoutId id="2147483895" r:id="rId8"/>
    <p:sldLayoutId id="2147483896" r:id="rId9"/>
    <p:sldLayoutId id="2147483897" r:id="rId10"/>
    <p:sldLayoutId id="2147483898" r:id="rId11"/>
    <p:sldLayoutId id="2147483899" r:id="rId12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prep.sxpt.leshui365.com/wz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rep.sxpt.leshui365.com/wz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bg2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2000240"/>
            <a:ext cx="6786578" cy="207170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1928813"/>
            <a:ext cx="6286500" cy="1470025"/>
          </a:xfrm>
        </p:spPr>
        <p:txBody>
          <a:bodyPr/>
          <a:lstStyle/>
          <a:p>
            <a:r>
              <a:rPr lang="zh-CN" altLang="en-US" sz="4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党建报表</a:t>
            </a:r>
            <a:r>
              <a:rPr lang="zh-CN" altLang="en-US" sz="4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功能</a:t>
            </a:r>
            <a:r>
              <a:rPr lang="zh-CN" altLang="zh-CN" sz="4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介绍</a:t>
            </a:r>
            <a:endParaRPr lang="zh-CN" altLang="zh-CN" sz="4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图片 3" descr="QQ截图201504032039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190" y="142852"/>
            <a:ext cx="4071966" cy="72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69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数据采集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395536" y="4145012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勾选“党委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”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或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“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党支部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”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时，只能选填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: 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“支部数”和“党组织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书记由税务师事务所所长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担任”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勾选“支部</a:t>
            </a:r>
            <a:r>
              <a:rPr lang="en-US" altLang="zh-CN" sz="1600" dirty="0">
                <a:latin typeface="宋体" pitchFamily="2" charset="-122"/>
                <a:ea typeface="宋体" pitchFamily="2" charset="-122"/>
              </a:rPr>
              <a:t>”+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“独立党支部”，只能选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填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: 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“党组织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书记由税务师事务所所长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担任”</a:t>
            </a:r>
            <a:endParaRPr lang="en-US" altLang="zh-CN" sz="1600" dirty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勾选“支部</a:t>
            </a:r>
            <a:r>
              <a:rPr lang="en-US" altLang="zh-CN" sz="1600" dirty="0">
                <a:latin typeface="宋体" pitchFamily="2" charset="-122"/>
                <a:ea typeface="宋体" pitchFamily="2" charset="-122"/>
              </a:rPr>
              <a:t>”+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“联合党支部”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，只可选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填“行业内联合党支部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”或“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行业外联合党支部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”</a:t>
            </a:r>
            <a:endParaRPr lang="en-US" altLang="zh-CN" sz="1600" dirty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   当勾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选“行业内联合党支部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”时，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可选填“书记在本所”和“党组织书记由税务师事务所所长担任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”；当勾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选“行业外联合党支部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”时，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可选填“书记在本所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”</a:t>
            </a:r>
            <a:endParaRPr lang="en-US" altLang="zh-CN" sz="1600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9263" y="1052736"/>
            <a:ext cx="23945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50000"/>
            </a:pPr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1.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建立党组织</a:t>
            </a:r>
            <a:endParaRPr lang="zh-CN" altLang="en-US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39" y="1556792"/>
            <a:ext cx="8210025" cy="2446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724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数据采集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467544" y="3429000"/>
            <a:ext cx="813690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可手动添加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/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编辑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/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删除 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人大代表</a:t>
            </a:r>
            <a:r>
              <a:rPr lang="zh-CN" altLang="zh-CN" dirty="0">
                <a:latin typeface="宋体" pitchFamily="2" charset="-122"/>
                <a:ea typeface="宋体" pitchFamily="2" charset="-122"/>
              </a:rPr>
              <a:t>、政协委员、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党代表</a:t>
            </a:r>
            <a:endParaRPr lang="en-US" altLang="zh-CN" dirty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支持事务所、派出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机构、地方税协、中税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协</a:t>
            </a:r>
            <a:r>
              <a:rPr lang="en-US" altLang="zh-CN" smtClean="0">
                <a:latin typeface="宋体" pitchFamily="2" charset="-122"/>
                <a:ea typeface="宋体" pitchFamily="2" charset="-122"/>
              </a:rPr>
              <a:t>4</a:t>
            </a:r>
            <a:r>
              <a:rPr lang="zh-CN" altLang="en-US" smtClean="0">
                <a:latin typeface="宋体" pitchFamily="2" charset="-122"/>
                <a:ea typeface="宋体" pitchFamily="2" charset="-122"/>
              </a:rPr>
              <a:t>类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用户</a:t>
            </a:r>
            <a:endParaRPr lang="en-US" altLang="zh-CN" dirty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首次采集时，默认读取上年填写数据</a:t>
            </a:r>
            <a:endParaRPr lang="en-US" altLang="zh-CN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9262" y="1268760"/>
            <a:ext cx="49148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2.</a:t>
            </a:r>
            <a:r>
              <a:rPr lang="zh-CN" altLang="zh-CN" b="1" dirty="0" smtClean="0">
                <a:latin typeface="宋体" pitchFamily="2" charset="-122"/>
                <a:ea typeface="宋体" pitchFamily="2" charset="-122"/>
              </a:rPr>
              <a:t>担任</a:t>
            </a:r>
            <a:r>
              <a:rPr lang="zh-CN" altLang="zh-CN" b="1" dirty="0">
                <a:latin typeface="宋体" pitchFamily="2" charset="-122"/>
                <a:ea typeface="宋体" pitchFamily="2" charset="-122"/>
              </a:rPr>
              <a:t>人大代表、政协委员、党代表情况</a:t>
            </a:r>
            <a:endParaRPr lang="zh-CN" altLang="en-US" b="1" dirty="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8134350" cy="118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898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数据采集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467544" y="5800268"/>
            <a:ext cx="8136904" cy="365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 smtClean="0">
                <a:latin typeface="宋体" pitchFamily="2" charset="-122"/>
                <a:ea typeface="宋体" pitchFamily="2" charset="-122"/>
              </a:rPr>
              <a:t> </a:t>
            </a:r>
            <a:endParaRPr lang="en-US" altLang="zh-CN" sz="1400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67544" y="1196752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3.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新增、修改、删除</a:t>
            </a:r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【</a:t>
            </a:r>
            <a:r>
              <a:rPr lang="zh-CN" altLang="zh-CN" b="1" dirty="0">
                <a:latin typeface="宋体" pitchFamily="2" charset="-122"/>
                <a:ea typeface="宋体" pitchFamily="2" charset="-122"/>
              </a:rPr>
              <a:t>担任人大代表、政协委员、党代表</a:t>
            </a:r>
            <a:r>
              <a:rPr lang="zh-CN" altLang="zh-CN" b="1" dirty="0" smtClean="0">
                <a:latin typeface="宋体" pitchFamily="2" charset="-122"/>
                <a:ea typeface="宋体" pitchFamily="2" charset="-122"/>
              </a:rPr>
              <a:t>情况</a:t>
            </a:r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】</a:t>
            </a:r>
            <a:endParaRPr lang="zh-CN" altLang="en-US" b="1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40" y="1700808"/>
            <a:ext cx="7545852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501248"/>
            <a:ext cx="5253899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501008"/>
            <a:ext cx="6274937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053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35280" cy="648072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报表提交</a:t>
            </a:r>
            <a:r>
              <a:rPr lang="en-US" altLang="zh-CN" dirty="0" smtClean="0"/>
              <a:t>-</a:t>
            </a:r>
            <a:r>
              <a:rPr lang="zh-CN" altLang="en-US" dirty="0"/>
              <a:t>事务所、派出机构、地方税协、中税协</a:t>
            </a:r>
          </a:p>
        </p:txBody>
      </p:sp>
      <p:sp>
        <p:nvSpPr>
          <p:cNvPr id="4" name="矩形 3"/>
          <p:cNvSpPr/>
          <p:nvPr/>
        </p:nvSpPr>
        <p:spPr>
          <a:xfrm>
            <a:off x="539552" y="5157192"/>
            <a:ext cx="79928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n"/>
            </a:pP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填报各自的党员和党组织情况，其中税务师事务所将报表提交至所属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派出机构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r>
              <a:rPr lang="en-US" altLang="zh-CN" sz="1600" dirty="0">
                <a:latin typeface="宋体" pitchFamily="2" charset="-122"/>
                <a:ea typeface="宋体" pitchFamily="2" charset="-122"/>
              </a:rPr>
              <a:t> 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  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如果没有派出机构，则提交到所属地方税协</a:t>
            </a:r>
            <a:endParaRPr lang="en-US" altLang="zh-CN" sz="1600" dirty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除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【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表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2】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涉及在该模块进行数据采集，其他表均从采集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页面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取数，不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可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修改</a:t>
            </a:r>
            <a:endParaRPr lang="en-US" altLang="zh-CN" sz="1600" dirty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buFont typeface="Wingdings" pitchFamily="2" charset="2"/>
              <a:buChar char="n"/>
            </a:pP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填表表样显示：事务所显示表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1 2 3 5 6 7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，中税协显示表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1 2 4 5 6 7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，派出机构和地方税协显示表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1-7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95" y="1124744"/>
            <a:ext cx="7990645" cy="3901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391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报表提交</a:t>
            </a:r>
            <a:endParaRPr lang="zh-CN" alt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12807"/>
            <a:ext cx="7317857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11" y="1845624"/>
            <a:ext cx="7317857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9640"/>
            <a:ext cx="7317857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3656"/>
            <a:ext cx="7317857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543" y="2277672"/>
            <a:ext cx="7317857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551" y="2421688"/>
            <a:ext cx="7317857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59" y="2565304"/>
            <a:ext cx="7317857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495857" y="1124744"/>
            <a:ext cx="10054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latin typeface="宋体" pitchFamily="2" charset="-122"/>
                <a:ea typeface="宋体" pitchFamily="2" charset="-122"/>
              </a:rPr>
              <a:t>7</a:t>
            </a:r>
            <a:r>
              <a:rPr lang="zh-CN" altLang="en-US" b="1" dirty="0">
                <a:latin typeface="宋体" pitchFamily="2" charset="-122"/>
                <a:ea typeface="宋体" pitchFamily="2" charset="-122"/>
              </a:rPr>
              <a:t>个表样</a:t>
            </a:r>
          </a:p>
        </p:txBody>
      </p:sp>
    </p:spTree>
    <p:extLst>
      <p:ext uri="{BB962C8B-B14F-4D97-AF65-F5344CB8AC3E}">
        <p14:creationId xmlns:p14="http://schemas.microsoft.com/office/powerpoint/2010/main" val="198477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审核管理</a:t>
            </a:r>
            <a:r>
              <a:rPr lang="en-US" altLang="zh-CN" dirty="0" smtClean="0"/>
              <a:t>-</a:t>
            </a:r>
            <a:r>
              <a:rPr lang="zh-CN" altLang="en-US" dirty="0" smtClean="0"/>
              <a:t>派出</a:t>
            </a:r>
            <a:r>
              <a:rPr lang="zh-CN" altLang="en-US" dirty="0"/>
              <a:t>机构、地方税协、中税协</a:t>
            </a:r>
          </a:p>
        </p:txBody>
      </p:sp>
      <p:sp>
        <p:nvSpPr>
          <p:cNvPr id="3" name="矩形 2"/>
          <p:cNvSpPr/>
          <p:nvPr/>
        </p:nvSpPr>
        <p:spPr>
          <a:xfrm>
            <a:off x="395536" y="5157192"/>
            <a:ext cx="80527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派出机构审核本派出机构和所辖事务所的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报表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地方税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协如果有派出机构，则审核本税协和所辖派出机构（汇总表）的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报表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宋体" pitchFamily="2" charset="-122"/>
                <a:ea typeface="宋体" pitchFamily="2" charset="-122"/>
              </a:rPr>
              <a:t> 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  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如果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没有派出机构，则审核本税协和所辖事务所的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报表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中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税协审核本单位和所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辖地方税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协（汇总表）的报表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44" y="1124744"/>
            <a:ext cx="7872672" cy="3636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841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审核管理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395536" y="5406315"/>
            <a:ext cx="49648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表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1-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表</a:t>
            </a:r>
            <a:r>
              <a:rPr lang="en-US" altLang="zh-CN" sz="1600" dirty="0">
                <a:latin typeface="宋体" pitchFamily="2" charset="-122"/>
                <a:ea typeface="宋体" pitchFamily="2" charset="-122"/>
              </a:rPr>
              <a:t>7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的详情查看链接，只能查看不能修改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退回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报表时，需要录入退回的意见</a:t>
            </a:r>
          </a:p>
        </p:txBody>
      </p:sp>
      <p:sp>
        <p:nvSpPr>
          <p:cNvPr id="5" name="矩形 4"/>
          <p:cNvSpPr/>
          <p:nvPr/>
        </p:nvSpPr>
        <p:spPr>
          <a:xfrm>
            <a:off x="404657" y="1052736"/>
            <a:ext cx="2509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党建报表审核管理页面</a:t>
            </a:r>
            <a:endParaRPr lang="zh-CN" altLang="en-US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6046579" cy="1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40" y="2565144"/>
            <a:ext cx="7465136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21088"/>
            <a:ext cx="3456384" cy="2316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135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报表汇总</a:t>
            </a:r>
            <a:r>
              <a:rPr lang="en-US" altLang="zh-CN" dirty="0" smtClean="0"/>
              <a:t>-</a:t>
            </a:r>
            <a:r>
              <a:rPr lang="zh-CN" altLang="en-US" dirty="0" smtClean="0"/>
              <a:t>派出</a:t>
            </a:r>
            <a:r>
              <a:rPr lang="zh-CN" altLang="en-US" dirty="0"/>
              <a:t>机构、地方税协、中税协</a:t>
            </a:r>
          </a:p>
        </p:txBody>
      </p:sp>
      <p:sp>
        <p:nvSpPr>
          <p:cNvPr id="3" name="矩形 2"/>
          <p:cNvSpPr/>
          <p:nvPr/>
        </p:nvSpPr>
        <p:spPr>
          <a:xfrm>
            <a:off x="467544" y="4869160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地方税协用户：新增汇总功能，查看往年汇总数据</a:t>
            </a:r>
            <a:endParaRPr lang="zh-CN" altLang="zh-CN" sz="1600" dirty="0">
              <a:latin typeface="宋体" pitchFamily="2" charset="-122"/>
              <a:ea typeface="宋体" pitchFamily="2" charset="-122"/>
            </a:endParaRP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派出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机构汇总本派出机构和所辖事务所的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报表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地方税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协如果有派出机构，则汇总本税协和所辖派出机构（汇总表）的报表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，如果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没有派出机构，则汇总本税协和所辖事务所的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报表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中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税协汇总本单位和所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辖地方税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协（汇总表）的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报表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64" y="1052736"/>
            <a:ext cx="8028384" cy="368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173" y="3933056"/>
            <a:ext cx="2581275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793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党建报表查询</a:t>
            </a:r>
            <a:r>
              <a:rPr lang="en-US" altLang="zh-CN" dirty="0" smtClean="0"/>
              <a:t>-</a:t>
            </a:r>
            <a:r>
              <a:rPr lang="zh-CN" altLang="en-US" dirty="0"/>
              <a:t>派出机构、地方税协、中税协</a:t>
            </a:r>
          </a:p>
        </p:txBody>
      </p:sp>
      <p:sp>
        <p:nvSpPr>
          <p:cNvPr id="3" name="矩形 2"/>
          <p:cNvSpPr/>
          <p:nvPr/>
        </p:nvSpPr>
        <p:spPr>
          <a:xfrm>
            <a:off x="539552" y="4797152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查询本单位和所有下级单位的报表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数据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派出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机构查询本派出机构和所辖事务所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的报表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地方税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协如果有派出机构，则查询本税协和所辖派出机构及所辖事务所的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报表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宋体" pitchFamily="2" charset="-122"/>
                <a:ea typeface="宋体" pitchFamily="2" charset="-122"/>
              </a:rPr>
              <a:t> 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  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如果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没有派出机构，则查询本税协和所辖事务所的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报表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中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税协查询本单位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和所有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地方税协、派出机构、事务所的报表</a:t>
            </a:r>
            <a:endParaRPr lang="zh-CN" altLang="en-US" sz="1600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1113"/>
            <a:ext cx="7524328" cy="3674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744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党建报表查询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404657" y="1052736"/>
            <a:ext cx="2278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1.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党员数量变化情况</a:t>
            </a:r>
            <a:endParaRPr lang="zh-CN" altLang="en-US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8100392" cy="3955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910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概述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467544" y="1556792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事务所支部信息查询页面：增加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【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省市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】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和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【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年度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】2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个查询条件</a:t>
            </a:r>
            <a:endParaRPr lang="en-US" altLang="zh-CN" dirty="0" smtClean="0">
              <a:latin typeface="宋体" pitchFamily="2" charset="-122"/>
              <a:ea typeface="宋体" pitchFamily="2" charset="-122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zh-CN" altLang="zh-CN" dirty="0">
                <a:latin typeface="宋体" pitchFamily="2" charset="-122"/>
                <a:ea typeface="宋体" pitchFamily="2" charset="-122"/>
              </a:rPr>
              <a:t>地方税协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用户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：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增加</a:t>
            </a:r>
            <a:r>
              <a:rPr lang="zh-CN" altLang="zh-CN" dirty="0">
                <a:latin typeface="宋体" pitchFamily="2" charset="-122"/>
                <a:ea typeface="宋体" pitchFamily="2" charset="-122"/>
              </a:rPr>
              <a:t>报表汇总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功能</a:t>
            </a:r>
            <a:endParaRPr lang="en-US" altLang="zh-CN" dirty="0" smtClean="0">
              <a:latin typeface="宋体" pitchFamily="2" charset="-122"/>
              <a:ea typeface="宋体" pitchFamily="2" charset="-122"/>
            </a:endParaRPr>
          </a:p>
          <a:p>
            <a:pPr marL="342900" lvl="0" indent="-342900">
              <a:lnSpc>
                <a:spcPct val="150000"/>
              </a:lnSpc>
              <a:buFontTx/>
              <a:buAutoNum type="arabicPeriod"/>
            </a:pPr>
            <a:r>
              <a:rPr lang="zh-CN" altLang="zh-CN" dirty="0">
                <a:latin typeface="宋体" pitchFamily="2" charset="-122"/>
                <a:ea typeface="宋体" pitchFamily="2" charset="-122"/>
              </a:rPr>
              <a:t>修改分页问题：在审核报表后，返回上一级菜单时，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不显示</a:t>
            </a:r>
            <a:r>
              <a:rPr lang="zh-CN" altLang="zh-CN" dirty="0">
                <a:latin typeface="宋体" pitchFamily="2" charset="-122"/>
                <a:ea typeface="宋体" pitchFamily="2" charset="-122"/>
              </a:rPr>
              <a:t>当前页，总是返回到第一页，需要翻页才能看到当前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页</a:t>
            </a:r>
            <a:endParaRPr lang="en-US" altLang="zh-CN" dirty="0" smtClean="0">
              <a:latin typeface="宋体" pitchFamily="2" charset="-122"/>
              <a:ea typeface="宋体" pitchFamily="2" charset="-122"/>
            </a:endParaRPr>
          </a:p>
          <a:p>
            <a:pPr marL="342900" lvl="0" indent="-342900">
              <a:lnSpc>
                <a:spcPct val="150000"/>
              </a:lnSpc>
              <a:buFontTx/>
              <a:buAutoNum type="arabicPeriod"/>
            </a:pP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调整页面分页条数：默认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50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，增加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100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、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150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zh-CN" altLang="en-US" dirty="0">
                <a:latin typeface="宋体" pitchFamily="2" charset="-122"/>
                <a:ea typeface="宋体" pitchFamily="2" charset="-122"/>
              </a:rPr>
              <a:t>数据采集页面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：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首次采集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【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担任党代表、人大代表、政协委员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情况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】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，默认读取上年数据</a:t>
            </a:r>
            <a:endParaRPr lang="en-US" altLang="zh-CN" dirty="0">
              <a:latin typeface="宋体" pitchFamily="2" charset="-122"/>
              <a:ea typeface="宋体" pitchFamily="2" charset="-122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调整页面</a:t>
            </a:r>
            <a:r>
              <a:rPr lang="zh-CN" altLang="zh-CN" dirty="0">
                <a:latin typeface="宋体" pitchFamily="2" charset="-122"/>
                <a:ea typeface="宋体" pitchFamily="2" charset="-122"/>
              </a:rPr>
              <a:t>排序：默认按照市地派出机构按行政顺序排列</a:t>
            </a:r>
          </a:p>
        </p:txBody>
      </p:sp>
      <p:sp>
        <p:nvSpPr>
          <p:cNvPr id="4" name="矩形 3"/>
          <p:cNvSpPr/>
          <p:nvPr/>
        </p:nvSpPr>
        <p:spPr>
          <a:xfrm>
            <a:off x="395536" y="1156682"/>
            <a:ext cx="2249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latin typeface="宋体" pitchFamily="2" charset="-122"/>
                <a:ea typeface="宋体" pitchFamily="2" charset="-122"/>
              </a:rPr>
              <a:t>本次系统升级内容</a:t>
            </a:r>
            <a:endParaRPr lang="en-US" altLang="zh-CN" sz="2000" b="1" dirty="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858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党建报表查询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404657" y="1052736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2.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党员基本情况</a:t>
            </a:r>
            <a:endParaRPr lang="zh-CN" altLang="en-US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18" y="1628800"/>
            <a:ext cx="8124138" cy="396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29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党建报表查询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404657" y="1052736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3.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党员基层组织数量情况</a:t>
            </a:r>
            <a:endParaRPr lang="zh-CN" altLang="en-US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7987190" cy="3900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82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党建报表查询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404657" y="1052736"/>
            <a:ext cx="2975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4.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选派党建工作指导员情况</a:t>
            </a:r>
            <a:endParaRPr lang="zh-CN" altLang="en-US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50" y="1628800"/>
            <a:ext cx="7685339" cy="375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1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党建报表查询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404657" y="1052736"/>
            <a:ext cx="3207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5.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党务工作者和党员培训情况</a:t>
            </a:r>
            <a:endParaRPr lang="zh-CN" altLang="en-US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7980281" cy="3896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404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党建报表查询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404657" y="1052736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6.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党内表彰情况</a:t>
            </a:r>
            <a:endParaRPr lang="zh-CN" altLang="en-US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45" y="1628800"/>
            <a:ext cx="8095311" cy="3952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37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党建报表查询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404657" y="1052736"/>
            <a:ext cx="3905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7.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党代表、人大代表、政协委员情况</a:t>
            </a:r>
            <a:endParaRPr lang="zh-CN" altLang="en-US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1"/>
            <a:ext cx="8136904" cy="3973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9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事务所支部</a:t>
            </a:r>
            <a:r>
              <a:rPr lang="zh-CN" altLang="en-US" dirty="0"/>
              <a:t>信息</a:t>
            </a:r>
            <a:r>
              <a:rPr lang="zh-CN" altLang="en-US" dirty="0" smtClean="0"/>
              <a:t>查询</a:t>
            </a:r>
            <a:r>
              <a:rPr lang="en-US" altLang="zh-CN" dirty="0" smtClean="0"/>
              <a:t>-</a:t>
            </a:r>
            <a:r>
              <a:rPr lang="zh-CN" altLang="en-US" dirty="0" smtClean="0"/>
              <a:t>派出</a:t>
            </a:r>
            <a:r>
              <a:rPr lang="zh-CN" altLang="en-US" dirty="0"/>
              <a:t>机构、地方税协、中税协</a:t>
            </a:r>
          </a:p>
        </p:txBody>
      </p:sp>
      <p:sp>
        <p:nvSpPr>
          <p:cNvPr id="4" name="矩形 3"/>
          <p:cNvSpPr/>
          <p:nvPr/>
        </p:nvSpPr>
        <p:spPr>
          <a:xfrm>
            <a:off x="467544" y="5157192"/>
            <a:ext cx="79829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用户类型为派出机构、地方税协、中税协的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，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新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增加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【事务所支部采集查询】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功能</a:t>
            </a:r>
            <a:endParaRPr lang="en-US" altLang="zh-CN" sz="1600" dirty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显示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所辖范围内的事务所支部采集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信息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有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查询和导出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功能</a:t>
            </a:r>
            <a:endParaRPr lang="zh-CN" altLang="zh-CN" sz="1600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20" y="1109622"/>
            <a:ext cx="8018420" cy="3833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106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派出</a:t>
            </a:r>
            <a:r>
              <a:rPr lang="zh-CN" altLang="en-US" dirty="0" smtClean="0"/>
              <a:t>机构</a:t>
            </a:r>
            <a:r>
              <a:rPr lang="zh-CN" altLang="en-US" dirty="0"/>
              <a:t>信息</a:t>
            </a:r>
            <a:r>
              <a:rPr lang="zh-CN" altLang="en-US" dirty="0" smtClean="0"/>
              <a:t>查询</a:t>
            </a:r>
            <a:r>
              <a:rPr lang="en-US" altLang="zh-CN" dirty="0" smtClean="0"/>
              <a:t>-</a:t>
            </a:r>
            <a:r>
              <a:rPr lang="zh-CN" altLang="en-US" dirty="0" smtClean="0"/>
              <a:t>地方税</a:t>
            </a:r>
            <a:r>
              <a:rPr lang="zh-CN" altLang="en-US" dirty="0"/>
              <a:t>协、中税协</a:t>
            </a:r>
          </a:p>
        </p:txBody>
      </p:sp>
      <p:sp>
        <p:nvSpPr>
          <p:cNvPr id="4" name="矩形 3"/>
          <p:cNvSpPr/>
          <p:nvPr/>
        </p:nvSpPr>
        <p:spPr>
          <a:xfrm>
            <a:off x="467544" y="5157192"/>
            <a:ext cx="79829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用户类型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为地方税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协、中税协的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，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新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增加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【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派出机构信息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查询】功能</a:t>
            </a:r>
            <a:endParaRPr lang="en-US" altLang="zh-CN" sz="1600" dirty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显示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所辖范围内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的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派出机构统计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信息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有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查询和导出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功能</a:t>
            </a:r>
            <a:endParaRPr lang="zh-CN" altLang="zh-CN" sz="1600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59" y="1124744"/>
            <a:ext cx="7980281" cy="3896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820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演示、上机操作说明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683568" y="1196752"/>
            <a:ext cx="7632848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1 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地址：</a:t>
            </a:r>
            <a:endParaRPr lang="en-US" altLang="zh-CN" b="1" dirty="0" smtClean="0">
              <a:latin typeface="宋体" pitchFamily="2" charset="-122"/>
              <a:ea typeface="宋体" pitchFamily="2" charset="-122"/>
            </a:endParaRPr>
          </a:p>
          <a:p>
            <a:r>
              <a:rPr lang="en-US" altLang="zh-CN" dirty="0">
                <a:latin typeface="宋体" pitchFamily="2" charset="-122"/>
                <a:ea typeface="宋体" pitchFamily="2" charset="-122"/>
              </a:rPr>
              <a:t> 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  </a:t>
            </a:r>
            <a:r>
              <a:rPr lang="en-US" altLang="zh-CN" u="sng" dirty="0" smtClean="0">
                <a:hlinkClick r:id="rId3"/>
              </a:rPr>
              <a:t>http</a:t>
            </a:r>
            <a:r>
              <a:rPr lang="en-US" altLang="zh-CN" u="sng" dirty="0">
                <a:hlinkClick r:id="rId3"/>
              </a:rPr>
              <a:t>://</a:t>
            </a:r>
            <a:r>
              <a:rPr lang="en-US" altLang="zh-CN" u="sng" dirty="0" err="1">
                <a:hlinkClick r:id="rId3"/>
              </a:rPr>
              <a:t>prep.sxpt.leshui365.com</a:t>
            </a:r>
            <a:r>
              <a:rPr lang="en-US" altLang="zh-CN" u="sng" dirty="0">
                <a:hlinkClick r:id="rId3"/>
              </a:rPr>
              <a:t>/</a:t>
            </a:r>
            <a:r>
              <a:rPr lang="en-US" altLang="zh-CN" u="sng" dirty="0" err="1">
                <a:hlinkClick r:id="rId3"/>
              </a:rPr>
              <a:t>wz</a:t>
            </a:r>
            <a:endParaRPr lang="en-US" altLang="zh-CN" dirty="0" smtClean="0">
              <a:latin typeface="宋体" pitchFamily="2" charset="-122"/>
              <a:ea typeface="宋体" pitchFamily="2" charset="-122"/>
            </a:endParaRPr>
          </a:p>
          <a:p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2.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账号：</a:t>
            </a:r>
            <a:endParaRPr lang="en-US" altLang="zh-CN" b="1" dirty="0" smtClean="0">
              <a:latin typeface="宋体" pitchFamily="2" charset="-122"/>
              <a:ea typeface="宋体" pitchFamily="2" charset="-122"/>
            </a:endParaRPr>
          </a:p>
          <a:p>
            <a:r>
              <a:rPr lang="en-US" altLang="zh-CN" dirty="0">
                <a:latin typeface="宋体" pitchFamily="2" charset="-122"/>
                <a:ea typeface="宋体" pitchFamily="2" charset="-122"/>
              </a:rPr>
              <a:t> 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  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事务所</a:t>
            </a:r>
            <a:endParaRPr lang="en-US" altLang="zh-CN" dirty="0" smtClean="0">
              <a:latin typeface="宋体" pitchFamily="2" charset="-122"/>
              <a:ea typeface="宋体" pitchFamily="2" charset="-122"/>
            </a:endParaRPr>
          </a:p>
          <a:p>
            <a:r>
              <a:rPr lang="en-US" altLang="zh-CN" dirty="0">
                <a:latin typeface="宋体" pitchFamily="2" charset="-122"/>
                <a:ea typeface="宋体" pitchFamily="2" charset="-122"/>
              </a:rPr>
              <a:t> 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  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派出机构</a:t>
            </a:r>
            <a:endParaRPr lang="en-US" altLang="zh-CN" dirty="0" smtClean="0">
              <a:latin typeface="宋体" pitchFamily="2" charset="-122"/>
              <a:ea typeface="宋体" pitchFamily="2" charset="-122"/>
            </a:endParaRPr>
          </a:p>
          <a:p>
            <a:r>
              <a:rPr lang="en-US" altLang="zh-CN" dirty="0">
                <a:latin typeface="宋体" pitchFamily="2" charset="-122"/>
                <a:ea typeface="宋体" pitchFamily="2" charset="-122"/>
              </a:rPr>
              <a:t> 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  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地方税协</a:t>
            </a:r>
            <a:endParaRPr lang="en-US" altLang="zh-CN" dirty="0" smtClean="0">
              <a:latin typeface="宋体" pitchFamily="2" charset="-122"/>
              <a:ea typeface="宋体" pitchFamily="2" charset="-122"/>
            </a:endParaRPr>
          </a:p>
          <a:p>
            <a:r>
              <a:rPr lang="en-US" altLang="zh-CN" dirty="0">
                <a:latin typeface="宋体" pitchFamily="2" charset="-122"/>
                <a:ea typeface="宋体" pitchFamily="2" charset="-122"/>
              </a:rPr>
              <a:t> 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  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中税协</a:t>
            </a:r>
            <a:endParaRPr lang="en-US" altLang="zh-CN" dirty="0" smtClean="0">
              <a:latin typeface="宋体" pitchFamily="2" charset="-122"/>
              <a:ea typeface="宋体" pitchFamily="2" charset="-122"/>
            </a:endParaRPr>
          </a:p>
          <a:p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3.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流程</a:t>
            </a:r>
            <a:endParaRPr lang="en-US" altLang="zh-CN" b="1" dirty="0" smtClean="0">
              <a:latin typeface="宋体" pitchFamily="2" charset="-122"/>
              <a:ea typeface="宋体" pitchFamily="2" charset="-122"/>
            </a:endParaRPr>
          </a:p>
          <a:p>
            <a:pPr lvl="0">
              <a:lnSpc>
                <a:spcPct val="150000"/>
              </a:lnSpc>
            </a:pP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   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事务所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-&gt;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派出机构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-&gt;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地方税协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-&gt;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中</a:t>
            </a:r>
            <a:r>
              <a:rPr lang="zh-CN" altLang="zh-CN" dirty="0">
                <a:latin typeface="宋体" pitchFamily="2" charset="-122"/>
                <a:ea typeface="宋体" pitchFamily="2" charset="-122"/>
              </a:rPr>
              <a:t>税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协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 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（含申请退回）</a:t>
            </a:r>
            <a:endParaRPr lang="en-US" altLang="zh-CN" dirty="0">
              <a:latin typeface="宋体" pitchFamily="2" charset="-122"/>
              <a:ea typeface="宋体" pitchFamily="2" charset="-122"/>
            </a:endParaRPr>
          </a:p>
          <a:p>
            <a:pPr lvl="0">
              <a:lnSpc>
                <a:spcPct val="150000"/>
              </a:lnSpc>
            </a:pPr>
            <a:r>
              <a:rPr lang="en-US" altLang="zh-CN" dirty="0">
                <a:latin typeface="宋体" pitchFamily="2" charset="-122"/>
                <a:ea typeface="宋体" pitchFamily="2" charset="-122"/>
              </a:rPr>
              <a:t>   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事务所</a:t>
            </a:r>
            <a:r>
              <a:rPr lang="en-US" altLang="zh-CN" dirty="0">
                <a:latin typeface="宋体" pitchFamily="2" charset="-122"/>
                <a:ea typeface="宋体" pitchFamily="2" charset="-122"/>
              </a:rPr>
              <a:t>-&gt;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地方税协</a:t>
            </a:r>
            <a:r>
              <a:rPr lang="en-US" altLang="zh-CN" dirty="0">
                <a:latin typeface="宋体" pitchFamily="2" charset="-122"/>
                <a:ea typeface="宋体" pitchFamily="2" charset="-122"/>
              </a:rPr>
              <a:t>-&gt;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中</a:t>
            </a:r>
            <a:r>
              <a:rPr lang="zh-CN" altLang="zh-CN" dirty="0">
                <a:latin typeface="宋体" pitchFamily="2" charset="-122"/>
                <a:ea typeface="宋体" pitchFamily="2" charset="-122"/>
              </a:rPr>
              <a:t>税</a:t>
            </a:r>
            <a:r>
              <a:rPr lang="zh-CN" altLang="zh-CN" dirty="0" smtClean="0">
                <a:latin typeface="宋体" pitchFamily="2" charset="-122"/>
                <a:ea typeface="宋体" pitchFamily="2" charset="-122"/>
              </a:rPr>
              <a:t>协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（含申请退回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）</a:t>
            </a:r>
            <a:endParaRPr lang="en-US" altLang="zh-CN" dirty="0" smtClean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4.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操作注意事项</a:t>
            </a:r>
            <a:endParaRPr lang="en-US" altLang="zh-CN" b="1" dirty="0" smtClean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宋体" pitchFamily="2" charset="-122"/>
                <a:ea typeface="宋体" pitchFamily="2" charset="-122"/>
              </a:rPr>
              <a:t> 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 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建议用电脑笔记本和</a:t>
            </a:r>
            <a:r>
              <a:rPr lang="en-US" altLang="zh-CN" dirty="0" smtClean="0">
                <a:latin typeface="宋体" pitchFamily="2" charset="-122"/>
                <a:ea typeface="宋体" pitchFamily="2" charset="-122"/>
              </a:rPr>
              <a:t>IE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浏览器</a:t>
            </a:r>
            <a:endParaRPr lang="en-US" altLang="zh-CN" dirty="0" smtClean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5.</a:t>
            </a:r>
            <a:r>
              <a:rPr lang="zh-CN" altLang="en-US" b="1" dirty="0">
                <a:latin typeface="宋体" pitchFamily="2" charset="-122"/>
                <a:ea typeface="宋体" pitchFamily="2" charset="-122"/>
              </a:rPr>
              <a:t>各省市税协用户列表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信息</a:t>
            </a:r>
            <a:endParaRPr lang="en-US" altLang="zh-CN" b="1" dirty="0" smtClean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latin typeface="宋体" pitchFamily="2" charset="-122"/>
                <a:ea typeface="宋体" pitchFamily="2" charset="-122"/>
              </a:rPr>
              <a:t> </a:t>
            </a:r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 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见附件</a:t>
            </a:r>
            <a:endParaRPr lang="en-US" altLang="zh-CN" dirty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dirty="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7784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2571744"/>
            <a:ext cx="42862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dirty="0" smtClean="0">
                <a:latin typeface="微软雅黑" pitchFamily="34" charset="-122"/>
                <a:ea typeface="微软雅黑" pitchFamily="34" charset="-122"/>
              </a:rPr>
              <a:t>谢谢大家！</a:t>
            </a:r>
            <a:endParaRPr lang="zh-CN" altLang="en-US" sz="66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党建报表主要流程</a:t>
            </a:r>
            <a:endParaRPr lang="zh-CN" alt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28" y="1103709"/>
            <a:ext cx="7357164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72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登录</a:t>
            </a:r>
            <a:endParaRPr lang="zh-CN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86" y="1196752"/>
            <a:ext cx="7500931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467544" y="5085184"/>
            <a:ext cx="778720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登录地址：</a:t>
            </a:r>
            <a:r>
              <a:rPr lang="en-US" altLang="zh-CN" sz="1600" u="sng" dirty="0">
                <a:hlinkClick r:id="rId3"/>
              </a:rPr>
              <a:t> http://</a:t>
            </a:r>
            <a:r>
              <a:rPr lang="en-US" altLang="zh-CN" sz="1600" u="sng" dirty="0" err="1">
                <a:hlinkClick r:id="rId3"/>
              </a:rPr>
              <a:t>prep.sxpt.leshui365.com</a:t>
            </a:r>
            <a:r>
              <a:rPr lang="en-US" altLang="zh-CN" sz="1600" u="sng" dirty="0">
                <a:hlinkClick r:id="rId3"/>
              </a:rPr>
              <a:t>/</a:t>
            </a:r>
            <a:r>
              <a:rPr lang="en-US" altLang="zh-CN" sz="1600" u="sng" dirty="0" err="1">
                <a:hlinkClick r:id="rId3"/>
              </a:rPr>
              <a:t>wz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登录方式：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安全盘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登录 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+ 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用户名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登录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用户类型：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税务师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事务所 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+ 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派出机构 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+ 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地方税协 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+ 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中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税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协</a:t>
            </a:r>
            <a:endParaRPr lang="en-US" altLang="zh-CN" sz="1600" dirty="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785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用户功能菜单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464468" y="1268760"/>
            <a:ext cx="15808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1.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事务所用户</a:t>
            </a:r>
            <a:endParaRPr lang="en-US" altLang="zh-CN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339752" y="1268760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2.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派出机构用户</a:t>
            </a:r>
            <a:endParaRPr lang="en-US" altLang="zh-CN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496916" y="1268760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3.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地方税协用户</a:t>
            </a:r>
            <a:endParaRPr lang="en-US" altLang="zh-CN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657156" y="1268760"/>
            <a:ext cx="15808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宋体" pitchFamily="2" charset="-122"/>
                <a:ea typeface="宋体" pitchFamily="2" charset="-122"/>
              </a:rPr>
              <a:t>4.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中税协用户</a:t>
            </a:r>
            <a:endParaRPr lang="en-US" altLang="zh-CN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591" y="1988840"/>
            <a:ext cx="2219325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48805"/>
            <a:ext cx="2114550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007890"/>
            <a:ext cx="2181225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865" y="1988840"/>
            <a:ext cx="2219325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895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zh-CN" dirty="0"/>
              <a:t>行业党建参数</a:t>
            </a:r>
            <a:r>
              <a:rPr lang="zh-CN" altLang="zh-CN" dirty="0" smtClean="0"/>
              <a:t>配置</a:t>
            </a:r>
            <a:r>
              <a:rPr lang="en-US" altLang="zh-CN" dirty="0" smtClean="0"/>
              <a:t>-</a:t>
            </a:r>
            <a:r>
              <a:rPr lang="zh-CN" altLang="en-US" dirty="0" smtClean="0"/>
              <a:t>中税协</a:t>
            </a:r>
            <a:endParaRPr lang="zh-CN" altLang="en-US" dirty="0"/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457200" y="1600201"/>
            <a:ext cx="8229600" cy="2836912"/>
          </a:xfrm>
          <a:prstGeom prst="rect">
            <a:avLst/>
          </a:prstGeom>
        </p:spPr>
        <p:txBody>
          <a:bodyPr/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50000"/>
              <a:buFont typeface="Wingdings 2"/>
              <a:buChar char="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 2"/>
              <a:buChar char="³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0000"/>
              <a:buFont typeface="Wingdings 2"/>
              <a:buChar char="®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5000"/>
              <a:buFont typeface="Wingdings 2"/>
              <a:buChar char="¯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29208" y="5157192"/>
            <a:ext cx="79312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每年党建报表的采集时间：每年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10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月份开始采集，当年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12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月底完成采集并审核通过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该功能由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【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中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税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协管理员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】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来进行设置，其他用户只能在有限期内进行采集</a:t>
            </a:r>
            <a:endParaRPr lang="en-US" altLang="zh-CN" sz="1600" dirty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可新增、修改、删除参数设置，一年仅且一条记录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56" y="1196752"/>
            <a:ext cx="8100392" cy="3813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004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事务所支部采集</a:t>
            </a:r>
            <a:r>
              <a:rPr lang="en-US" altLang="zh-CN" dirty="0" smtClean="0"/>
              <a:t>-</a:t>
            </a:r>
            <a:r>
              <a:rPr lang="zh-CN" altLang="en-US" dirty="0" smtClean="0"/>
              <a:t>事务所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611560" y="4077072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在【党建报表数据采集】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页面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，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如果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【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建立党组织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】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选择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【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是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】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，则表示要采集事务所支部信息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该功能只支持税务师事务所用户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8208912" cy="2512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16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派出机构统计</a:t>
            </a:r>
            <a:r>
              <a:rPr lang="en-US" altLang="zh-CN" dirty="0" smtClean="0"/>
              <a:t>-</a:t>
            </a:r>
            <a:r>
              <a:rPr lang="zh-CN" altLang="en-US" dirty="0" smtClean="0"/>
              <a:t>派出机构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496900" y="4869160"/>
            <a:ext cx="82515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该功能只支持派出机构用户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派出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机构用户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：用户名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为行政区划编码，密码为</a:t>
            </a:r>
            <a:r>
              <a:rPr lang="en-US" altLang="zh-CN" sz="1600" dirty="0">
                <a:latin typeface="宋体" pitchFamily="2" charset="-122"/>
                <a:ea typeface="宋体" pitchFamily="2" charset="-122"/>
              </a:rPr>
              <a:t>8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个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8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派出机构用户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如果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没有采集派出机构信息，则在【党建报表数据采集】时，跳出弹框：“请先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采集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派出机构信息！”点击确定，跳转到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【派出机构统计】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页面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，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保存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后【党建报表数据采集】不再显示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该弹框</a:t>
            </a:r>
            <a:endParaRPr lang="en-US" altLang="zh-CN" sz="1600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56" y="1196751"/>
            <a:ext cx="8100392" cy="3672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596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686800" cy="648072"/>
          </a:xfrm>
        </p:spPr>
        <p:txBody>
          <a:bodyPr>
            <a:normAutofit/>
          </a:bodyPr>
          <a:lstStyle/>
          <a:p>
            <a:pPr algn="l"/>
            <a:r>
              <a:rPr lang="zh-CN" altLang="en-US" dirty="0" smtClean="0"/>
              <a:t>数据采集</a:t>
            </a:r>
            <a:r>
              <a:rPr lang="en-US" altLang="zh-CN" dirty="0" smtClean="0"/>
              <a:t>-</a:t>
            </a:r>
            <a:r>
              <a:rPr lang="zh-CN" altLang="en-US" dirty="0" smtClean="0"/>
              <a:t>事务所、派出机构、地方税协、中税协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467544" y="4581128"/>
            <a:ext cx="8342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采集页面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包含</a:t>
            </a:r>
            <a:r>
              <a:rPr lang="en-US" altLang="zh-CN" sz="1600" b="1" dirty="0" smtClean="0">
                <a:latin typeface="宋体" pitchFamily="2" charset="-122"/>
                <a:ea typeface="宋体" pitchFamily="2" charset="-122"/>
              </a:rPr>
              <a:t>5</a:t>
            </a:r>
            <a:r>
              <a:rPr lang="zh-CN" altLang="en-US" sz="1600" b="1" dirty="0" smtClean="0">
                <a:latin typeface="宋体" pitchFamily="2" charset="-122"/>
                <a:ea typeface="宋体" pitchFamily="2" charset="-122"/>
              </a:rPr>
              <a:t>项</a:t>
            </a:r>
            <a:r>
              <a:rPr lang="zh-CN" altLang="zh-CN" sz="1600" b="1" dirty="0" smtClean="0">
                <a:latin typeface="宋体" pitchFamily="2" charset="-122"/>
                <a:ea typeface="宋体" pitchFamily="2" charset="-122"/>
              </a:rPr>
              <a:t>数据项 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：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建立党组织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，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党员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基本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情况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，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3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党建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工作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培训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，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4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党内表彰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，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5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担任</a:t>
            </a:r>
            <a:r>
              <a:rPr lang="zh-CN" altLang="zh-CN" sz="1600" dirty="0">
                <a:latin typeface="宋体" pitchFamily="2" charset="-122"/>
                <a:ea typeface="宋体" pitchFamily="2" charset="-122"/>
              </a:rPr>
              <a:t>人大代表、政协委员、党代表</a:t>
            </a:r>
            <a:r>
              <a:rPr lang="zh-CN" altLang="zh-CN" sz="1600" dirty="0" smtClean="0">
                <a:latin typeface="宋体" pitchFamily="2" charset="-122"/>
                <a:ea typeface="宋体" pitchFamily="2" charset="-122"/>
              </a:rPr>
              <a:t>情况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注意：如果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【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建立党组织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】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选择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【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是</a:t>
            </a:r>
            <a:r>
              <a:rPr lang="en-US" altLang="zh-CN" sz="1600" dirty="0" smtClean="0">
                <a:latin typeface="宋体" pitchFamily="2" charset="-122"/>
                <a:ea typeface="宋体" pitchFamily="2" charset="-122"/>
              </a:rPr>
              <a:t>】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，则表示要采集事务所支部信息</a:t>
            </a:r>
            <a:endParaRPr lang="en-US" altLang="zh-CN" sz="1600" dirty="0" smtClean="0">
              <a:latin typeface="宋体" pitchFamily="2" charset="-122"/>
              <a:ea typeface="宋体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如果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填报</a:t>
            </a:r>
            <a:r>
              <a:rPr lang="zh-CN" altLang="en-US" sz="1600" dirty="0" smtClean="0">
                <a:latin typeface="宋体" pitchFamily="2" charset="-122"/>
                <a:ea typeface="宋体" pitchFamily="2" charset="-122"/>
              </a:rPr>
              <a:t>表已经提交，编辑</a:t>
            </a:r>
            <a:r>
              <a:rPr lang="zh-CN" altLang="en-US" sz="1600" dirty="0">
                <a:latin typeface="宋体" pitchFamily="2" charset="-122"/>
                <a:ea typeface="宋体" pitchFamily="2" charset="-122"/>
              </a:rPr>
              <a:t>按钮置灰不可点击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0379"/>
            <a:ext cx="8136904" cy="320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933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龙腾四海">
  <a:themeElements>
    <a:clrScheme name="龙腾四海">
      <a:dk1>
        <a:sysClr val="windowText" lastClr="000000"/>
      </a:dk1>
      <a:lt1>
        <a:sysClr val="window" lastClr="C7EDCC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龙腾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龙腾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6613</TotalTime>
  <Words>1722</Words>
  <Application>Microsoft Office PowerPoint</Application>
  <PresentationFormat>全屏显示(4:3)</PresentationFormat>
  <Paragraphs>155</Paragraphs>
  <Slides>29</Slides>
  <Notes>25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0" baseType="lpstr">
      <vt:lpstr>龙腾四海</vt:lpstr>
      <vt:lpstr>党建报表功能介绍</vt:lpstr>
      <vt:lpstr>概述</vt:lpstr>
      <vt:lpstr>党建报表主要流程</vt:lpstr>
      <vt:lpstr>登录</vt:lpstr>
      <vt:lpstr>用户功能菜单</vt:lpstr>
      <vt:lpstr>行业党建参数配置-中税协</vt:lpstr>
      <vt:lpstr>事务所支部采集-事务所</vt:lpstr>
      <vt:lpstr>派出机构统计-派出机构</vt:lpstr>
      <vt:lpstr>数据采集-事务所、派出机构、地方税协、中税协</vt:lpstr>
      <vt:lpstr>数据采集</vt:lpstr>
      <vt:lpstr>数据采集</vt:lpstr>
      <vt:lpstr>数据采集</vt:lpstr>
      <vt:lpstr>报表提交-事务所、派出机构、地方税协、中税协</vt:lpstr>
      <vt:lpstr>报表提交</vt:lpstr>
      <vt:lpstr>审核管理-派出机构、地方税协、中税协</vt:lpstr>
      <vt:lpstr>审核管理</vt:lpstr>
      <vt:lpstr>报表汇总-派出机构、地方税协、中税协</vt:lpstr>
      <vt:lpstr>党建报表查询-派出机构、地方税协、中税协</vt:lpstr>
      <vt:lpstr>党建报表查询</vt:lpstr>
      <vt:lpstr>党建报表查询</vt:lpstr>
      <vt:lpstr>党建报表查询</vt:lpstr>
      <vt:lpstr>党建报表查询</vt:lpstr>
      <vt:lpstr>党建报表查询</vt:lpstr>
      <vt:lpstr>党建报表查询</vt:lpstr>
      <vt:lpstr>党建报表查询</vt:lpstr>
      <vt:lpstr>事务所支部信息查询-派出机构、地方税协、中税协</vt:lpstr>
      <vt:lpstr>派出机构信息查询-地方税协、中税协</vt:lpstr>
      <vt:lpstr>演示、上机操作说明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KevinAme</dc:creator>
  <cp:lastModifiedBy>Administrator</cp:lastModifiedBy>
  <cp:revision>331</cp:revision>
  <dcterms:created xsi:type="dcterms:W3CDTF">2014-09-15T06:15:58Z</dcterms:created>
  <dcterms:modified xsi:type="dcterms:W3CDTF">2019-08-28T02:14:35Z</dcterms:modified>
</cp:coreProperties>
</file>